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  <p:sldMasterId id="2147483757" r:id="rId2"/>
  </p:sldMasterIdLst>
  <p:notesMasterIdLst>
    <p:notesMasterId r:id="rId6"/>
  </p:notesMasterIdLst>
  <p:handoutMasterIdLst>
    <p:handoutMasterId r:id="rId7"/>
  </p:handoutMasterIdLst>
  <p:sldIdLst>
    <p:sldId id="264" r:id="rId3"/>
    <p:sldId id="265" r:id="rId4"/>
    <p:sldId id="266" r:id="rId5"/>
  </p:sldIdLst>
  <p:sldSz cx="6858000" cy="9906000" type="A4"/>
  <p:notesSz cx="9926638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42">
          <p15:clr>
            <a:srgbClr val="A4A3A4"/>
          </p15:clr>
        </p15:guide>
        <p15:guide id="2" orient="horz" pos="963">
          <p15:clr>
            <a:srgbClr val="A4A3A4"/>
          </p15:clr>
        </p15:guide>
        <p15:guide id="3" orient="horz" pos="395">
          <p15:clr>
            <a:srgbClr val="A4A3A4"/>
          </p15:clr>
        </p15:guide>
        <p15:guide id="4" orient="horz" pos="1088">
          <p15:clr>
            <a:srgbClr val="A4A3A4"/>
          </p15:clr>
        </p15:guide>
        <p15:guide id="5" orient="horz" pos="3578">
          <p15:clr>
            <a:srgbClr val="A4A3A4"/>
          </p15:clr>
        </p15:guide>
        <p15:guide id="6" orient="horz" pos="4178">
          <p15:clr>
            <a:srgbClr val="A4A3A4"/>
          </p15:clr>
        </p15:guide>
        <p15:guide id="7" pos="5660">
          <p15:clr>
            <a:srgbClr val="A4A3A4"/>
          </p15:clr>
        </p15:guide>
        <p15:guide id="8" pos="149">
          <p15:clr>
            <a:srgbClr val="A4A3A4"/>
          </p15:clr>
        </p15:guide>
        <p15:guide id="9" pos="6090">
          <p15:clr>
            <a:srgbClr val="A4A3A4"/>
          </p15:clr>
        </p15:guide>
        <p15:guide id="10" pos="6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55A"/>
    <a:srgbClr val="FFD100"/>
    <a:srgbClr val="C82D20"/>
    <a:srgbClr val="51A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6" autoAdjust="0"/>
    <p:restoredTop sz="94787" autoAdjust="0"/>
  </p:normalViewPr>
  <p:slideViewPr>
    <p:cSldViewPr snapToGrid="0">
      <p:cViewPr>
        <p:scale>
          <a:sx n="100" d="100"/>
          <a:sy n="100" d="100"/>
        </p:scale>
        <p:origin x="-1410" y="-72"/>
      </p:cViewPr>
      <p:guideLst>
        <p:guide orient="horz" pos="205"/>
        <p:guide orient="horz" pos="1391"/>
        <p:guide orient="horz" pos="571"/>
        <p:guide orient="horz" pos="1572"/>
        <p:guide orient="horz" pos="5168"/>
        <p:guide orient="horz" pos="6035"/>
        <p:guide pos="3918"/>
        <p:guide pos="103"/>
        <p:guide pos="4216"/>
        <p:guide pos="45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-1416" y="-102"/>
      </p:cViewPr>
      <p:guideLst>
        <p:guide orient="horz" pos="214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1135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6456613"/>
            <a:ext cx="4301542" cy="339884"/>
          </a:xfrm>
          <a:prstGeom prst="rect">
            <a:avLst/>
          </a:prstGeom>
        </p:spPr>
        <p:txBody>
          <a:bodyPr vert="horz" lIns="91987" tIns="45995" rIns="91987" bIns="45995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801" y="6456613"/>
            <a:ext cx="4301542" cy="339884"/>
          </a:xfrm>
          <a:prstGeom prst="rect">
            <a:avLst/>
          </a:prstGeom>
        </p:spPr>
        <p:txBody>
          <a:bodyPr vert="horz" lIns="91987" tIns="45995" rIns="91987" bIns="45995" rtlCol="0" anchor="b"/>
          <a:lstStyle>
            <a:lvl1pPr algn="r">
              <a:defRPr sz="1200"/>
            </a:lvl1pPr>
          </a:lstStyle>
          <a:p>
            <a:fld id="{D1A26462-A666-4A36-A2AC-732EB029069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27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>
          <a:xfrm>
            <a:off x="992667" y="3228900"/>
            <a:ext cx="7941310" cy="3058954"/>
          </a:xfrm>
          <a:prstGeom prst="rect">
            <a:avLst/>
          </a:prstGeom>
        </p:spPr>
        <p:txBody>
          <a:bodyPr lIns="91987" tIns="45995" rIns="91987" bIns="45995"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26462-A666-4A36-A2AC-732EB029069A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2785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>
          <a:xfrm>
            <a:off x="992667" y="3228900"/>
            <a:ext cx="7941310" cy="3058954"/>
          </a:xfrm>
          <a:prstGeom prst="rect">
            <a:avLst/>
          </a:prstGeom>
        </p:spPr>
        <p:txBody>
          <a:bodyPr lIns="91987" tIns="45995" rIns="91987" bIns="45995"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26462-A666-4A36-A2AC-732EB029069A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2785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>
          <a:xfrm>
            <a:off x="992667" y="3228900"/>
            <a:ext cx="7941310" cy="3058954"/>
          </a:xfrm>
          <a:prstGeom prst="rect">
            <a:avLst/>
          </a:prstGeom>
        </p:spPr>
        <p:txBody>
          <a:bodyPr lIns="91987" tIns="45995" rIns="91987" bIns="45995"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26462-A666-4A36-A2AC-732EB029069A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2785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791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3819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23642" cy="8452203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7859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kswagen Slovakia - Základná predloh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05584" y="6393039"/>
            <a:ext cx="5506183" cy="1082322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de-DE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05584" y="7583139"/>
            <a:ext cx="5506183" cy="765881"/>
          </a:xfrm>
        </p:spPr>
        <p:txBody>
          <a:bodyPr/>
          <a:lstStyle>
            <a:lvl1pPr>
              <a:defRPr sz="2800"/>
            </a:lvl1pPr>
          </a:lstStyle>
          <a:p>
            <a:r>
              <a:rPr lang="sk-SK" smtClean="0"/>
              <a:t>Upravte štýl predlohy podnadpisov</a:t>
            </a:r>
            <a:endParaRPr lang="de-DE" dirty="0"/>
          </a:p>
        </p:txBody>
      </p:sp>
      <p:pic>
        <p:nvPicPr>
          <p:cNvPr id="5" name="Picture 7" descr="Bau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2"/>
            <a:ext cx="6857999" cy="5812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060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kswagen 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5584" y="6393039"/>
            <a:ext cx="5506183" cy="108232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sk-SK" noProof="0" smtClean="0"/>
              <a:t>Upravte štýly predlohy textu</a:t>
            </a:r>
            <a:endParaRPr lang="de-DE" noProof="0" dirty="0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05584" y="7583139"/>
            <a:ext cx="5506183" cy="765881"/>
          </a:xfrm>
        </p:spPr>
        <p:txBody>
          <a:bodyPr anchor="t"/>
          <a:lstStyle>
            <a:lvl1pPr>
              <a:spcBef>
                <a:spcPct val="0"/>
              </a:spcBef>
              <a:defRPr sz="2800"/>
            </a:lvl1pPr>
          </a:lstStyle>
          <a:p>
            <a:r>
              <a:rPr lang="sk-SK" smtClean="0"/>
              <a:t>Upravte štýl predlohy podnadpisov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4440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kswagen Kapitel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5584" y="6393039"/>
            <a:ext cx="5506183" cy="108232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 lang="de-DE" sz="2800" b="0" i="0" u="none" strike="noStrike" baseline="0" smtClean="0"/>
            </a:lvl1pPr>
          </a:lstStyle>
          <a:p>
            <a:pPr lvl="0"/>
            <a:r>
              <a:rPr lang="sk-SK" noProof="0" smtClean="0"/>
              <a:t>Upravte štýly predlohy textu</a:t>
            </a:r>
            <a:endParaRPr lang="de-DE" noProof="0" dirty="0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05584" y="7581602"/>
            <a:ext cx="5506183" cy="765881"/>
          </a:xfrm>
        </p:spPr>
        <p:txBody>
          <a:bodyPr anchor="b"/>
          <a:lstStyle>
            <a:lvl1pPr marL="0" marR="0" indent="0" algn="l" defTabSz="914400" rtl="0" eaLnBrk="1" fontAlgn="base" latinLnBrk="0" hangingPunct="1">
              <a:lnSpc>
                <a:spcPct val="10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800" b="0" i="0" u="none" strike="noStrike" baseline="0" smtClean="0"/>
            </a:lvl1pPr>
          </a:lstStyle>
          <a:p>
            <a:r>
              <a:rPr lang="sk-SK" smtClean="0"/>
              <a:t>Upravte štýl predlohy podnadpisov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1023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kswagen Folienlayout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11078" y="2132002"/>
            <a:ext cx="2666769" cy="6107347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46350" y="2132002"/>
            <a:ext cx="2666769" cy="6107347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de-DE" dirty="0"/>
          </a:p>
        </p:txBody>
      </p:sp>
      <p:sp>
        <p:nvSpPr>
          <p:cNvPr id="11" name="Rectangle 2"/>
          <p:cNvSpPr txBox="1">
            <a:spLocks noChangeArrowheads="1"/>
          </p:cNvSpPr>
          <p:nvPr userDrawn="1"/>
        </p:nvSpPr>
        <p:spPr bwMode="auto">
          <a:xfrm>
            <a:off x="705584" y="415044"/>
            <a:ext cx="5506183" cy="130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914400" rtl="0" eaLnBrk="1" latinLnBrk="0" hangingPunct="1">
              <a:lnSpc>
                <a:spcPct val="103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de-DE" dirty="0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910380" y="9121777"/>
            <a:ext cx="1637567" cy="435681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/>
            </a:lvl1pPr>
          </a:lstStyle>
          <a:p>
            <a:r>
              <a:rPr lang="de-DE" dirty="0" smtClean="0"/>
              <a:t>Basic Template</a:t>
            </a:r>
            <a:endParaRPr lang="de-DE" dirty="0"/>
          </a:p>
        </p:txBody>
      </p:sp>
      <p:sp>
        <p:nvSpPr>
          <p:cNvPr id="6" name="Datumsplatzhalter 4"/>
          <p:cNvSpPr>
            <a:spLocks noGrp="1"/>
          </p:cNvSpPr>
          <p:nvPr>
            <p:ph type="dt" sz="half" idx="10"/>
          </p:nvPr>
        </p:nvSpPr>
        <p:spPr>
          <a:xfrm>
            <a:off x="3043705" y="9121777"/>
            <a:ext cx="833703" cy="417336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/>
            </a:lvl1pPr>
          </a:lstStyle>
          <a:p>
            <a:r>
              <a:rPr lang="de-DE" dirty="0" smtClean="0"/>
              <a:t>01. </a:t>
            </a:r>
            <a:r>
              <a:rPr lang="de-DE" dirty="0" err="1" smtClean="0"/>
              <a:t>mesiac</a:t>
            </a:r>
            <a:r>
              <a:rPr lang="de-DE" dirty="0" smtClean="0"/>
              <a:t> 2013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452468" y="9121777"/>
            <a:ext cx="598463" cy="417336"/>
          </a:xfrm>
          <a:prstGeom prst="rect">
            <a:avLst/>
          </a:prstGeom>
        </p:spPr>
        <p:txBody>
          <a:bodyPr lIns="0" tIns="0" rIns="0" bIns="0" numCol="1"/>
          <a:lstStyle>
            <a:lvl1pPr algn="l">
              <a:spcBef>
                <a:spcPts val="0"/>
              </a:spcBef>
              <a:spcAft>
                <a:spcPts val="0"/>
              </a:spcAft>
              <a:buFontTx/>
              <a:buNone/>
              <a:defRPr sz="1000"/>
            </a:lvl1pPr>
          </a:lstStyle>
          <a:p>
            <a:r>
              <a:rPr lang="de-DE" dirty="0" err="1" smtClean="0"/>
              <a:t>Strana</a:t>
            </a:r>
            <a:r>
              <a:rPr lang="de-DE" dirty="0" smtClean="0"/>
              <a:t> </a:t>
            </a:r>
            <a:fld id="{7B5B499D-1953-4769-9DB5-29FDB952C711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7518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kswagen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05582" y="2132002"/>
            <a:ext cx="2667458" cy="1031875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553192" y="2132002"/>
            <a:ext cx="2658574" cy="1031875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sz="half" idx="10"/>
          </p:nvPr>
        </p:nvSpPr>
        <p:spPr>
          <a:xfrm>
            <a:off x="711078" y="3242381"/>
            <a:ext cx="2666769" cy="497457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de-DE" dirty="0"/>
          </a:p>
        </p:txBody>
      </p:sp>
      <p:sp>
        <p:nvSpPr>
          <p:cNvPr id="11" name="Inhaltsplatzhalter 3"/>
          <p:cNvSpPr>
            <a:spLocks noGrp="1"/>
          </p:cNvSpPr>
          <p:nvPr>
            <p:ph sz="half" idx="2"/>
          </p:nvPr>
        </p:nvSpPr>
        <p:spPr>
          <a:xfrm>
            <a:off x="3546350" y="3242382"/>
            <a:ext cx="2666769" cy="497457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de-DE" dirty="0"/>
          </a:p>
        </p:txBody>
      </p:sp>
      <p:sp>
        <p:nvSpPr>
          <p:cNvPr id="15" name="Rectangle 2"/>
          <p:cNvSpPr txBox="1">
            <a:spLocks noChangeArrowheads="1"/>
          </p:cNvSpPr>
          <p:nvPr userDrawn="1"/>
        </p:nvSpPr>
        <p:spPr bwMode="auto">
          <a:xfrm>
            <a:off x="705584" y="415044"/>
            <a:ext cx="5506183" cy="130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914400" rtl="0" eaLnBrk="1" latinLnBrk="0" hangingPunct="1">
              <a:lnSpc>
                <a:spcPct val="103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910380" y="9121777"/>
            <a:ext cx="1637567" cy="435681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/>
            </a:lvl1pPr>
          </a:lstStyle>
          <a:p>
            <a:r>
              <a:rPr lang="de-DE" dirty="0" smtClean="0"/>
              <a:t>Basic Template</a:t>
            </a:r>
            <a:endParaRPr lang="de-DE" dirty="0"/>
          </a:p>
        </p:txBody>
      </p:sp>
      <p:sp>
        <p:nvSpPr>
          <p:cNvPr id="8" name="Datumsplatzhalter 4"/>
          <p:cNvSpPr>
            <a:spLocks noGrp="1"/>
          </p:cNvSpPr>
          <p:nvPr>
            <p:ph type="dt" sz="half" idx="12"/>
          </p:nvPr>
        </p:nvSpPr>
        <p:spPr>
          <a:xfrm>
            <a:off x="3043705" y="9121777"/>
            <a:ext cx="833703" cy="417336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/>
            </a:lvl1pPr>
          </a:lstStyle>
          <a:p>
            <a:r>
              <a:rPr lang="de-DE" dirty="0" smtClean="0"/>
              <a:t>01. </a:t>
            </a:r>
            <a:r>
              <a:rPr lang="de-DE" dirty="0" err="1" smtClean="0"/>
              <a:t>mesiac</a:t>
            </a:r>
            <a:r>
              <a:rPr lang="de-DE" dirty="0" smtClean="0"/>
              <a:t> 2013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452468" y="9121777"/>
            <a:ext cx="598463" cy="417336"/>
          </a:xfrm>
          <a:prstGeom prst="rect">
            <a:avLst/>
          </a:prstGeom>
        </p:spPr>
        <p:txBody>
          <a:bodyPr lIns="0" tIns="0" rIns="0" bIns="0" numCol="1"/>
          <a:lstStyle>
            <a:lvl1pPr algn="l">
              <a:spcBef>
                <a:spcPts val="0"/>
              </a:spcBef>
              <a:spcAft>
                <a:spcPts val="0"/>
              </a:spcAft>
              <a:buFontTx/>
              <a:buNone/>
              <a:defRPr sz="1000"/>
            </a:lvl1pPr>
          </a:lstStyle>
          <a:p>
            <a:r>
              <a:rPr lang="de-DE" dirty="0" err="1" smtClean="0"/>
              <a:t>Strana</a:t>
            </a:r>
            <a:r>
              <a:rPr lang="de-DE" dirty="0" smtClean="0"/>
              <a:t> </a:t>
            </a:r>
            <a:fld id="{7B5B499D-1953-4769-9DB5-29FDB952C711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8011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80" y="6071855"/>
            <a:ext cx="2157321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6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0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588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7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8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6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1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6"/>
            <a:ext cx="2859483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48"/>
            <a:ext cx="2863851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7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1826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41826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7614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33346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3481754" y="2311401"/>
            <a:ext cx="3033346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484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049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049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3483952" y="2217385"/>
            <a:ext cx="3031148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3483952" y="3141486"/>
            <a:ext cx="3031148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285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401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644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326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681654" y="394406"/>
            <a:ext cx="3833446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326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0076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4124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344124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344124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3240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16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59" r:id="rId12"/>
    <p:sldLayoutId id="2147483649" r:id="rId13"/>
    <p:sldLayoutId id="2147483651" r:id="rId14"/>
    <p:sldLayoutId id="2147483652" r:id="rId15"/>
    <p:sldLayoutId id="2147483653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052AFE5-F9E4-4B3F-BA7B-92C43784616D}" type="datetimeFigureOut">
              <a:rPr lang="sk-SK" smtClean="0"/>
              <a:t>8. 6. 2020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F14462A-41F1-4C1B-A3D4-55CAF551BA37}" type="slidenum">
              <a:rPr lang="sk-SK" smtClean="0"/>
              <a:t>‹#›</a:t>
            </a:fld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316440" y="424711"/>
            <a:ext cx="469391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25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VŠEOBECNÉ PODMIENKY</a:t>
            </a:r>
          </a:p>
          <a:p>
            <a:pPr algn="ctr"/>
            <a:r>
              <a:rPr lang="sk-SK" sz="25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PRENÁJMU</a:t>
            </a:r>
            <a:endParaRPr lang="sk-SK" sz="25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190500" y="1914525"/>
            <a:ext cx="6505575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Všeobecné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zmluvné podmienky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28600" indent="-228600">
              <a:buAutoNum type="arabicPeriod"/>
            </a:pPr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Nájomca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sa zaväzuje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používať stroje, náradie a príslušenstvo len na vlastné účely, t.j. nesmie ich v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čase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trvania zmluvy </a:t>
            </a:r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požičiavať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inej organizácii alebo osobe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2. Nájomca pri nesplnení všeobecných podmienok a nevrátení prenajatých strojov, náradia a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príslušenstva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súhlasí s výkonom exekúcie na vlastný majetok do hodnoty zapožičaného stroja a čiastky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, ktorá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mu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vznikne z nájmu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zvýšenú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sk-SK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ušlý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zisk až do  obstarania nového zapožičaného predmetu nájmu.</a:t>
            </a:r>
          </a:p>
          <a:p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I.                   ODOVZDÁVANIE A PREBERANIE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28600" indent="-228600">
              <a:buAutoNum type="arabicPeriod"/>
            </a:pP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Prenajímaný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predmet nájmu môže byť odovzdaný do prenájmu len po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predložení potrebných dokladov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Podpísaní Zmluvy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o prenájme a Všeobecných podmienok prenájmu a zaplatení ceny  kaucie.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2. Odovzdávanie a preberanie vykonáva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prenajímateľ,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alebo  zástupca prenajímateľa za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prítomnosti nájomcu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Vyjadrenie </a:t>
            </a:r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prenajímateľa,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alebo  zástupcu prenajímateľa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o technickom stave pri odovzdávaní a preberaní </a:t>
            </a:r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je záväzné pre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obidve strany, skutočnosť ktorú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potvrdí svojim podpisom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na zmluve o prenájme.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4. Miestom odovzdávania a preberania sú priestory prenajímateľa na adrese jeho sídla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I.                PREPRAVA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28600" indent="-228600">
              <a:buAutoNum type="arabicPeriod"/>
            </a:pPr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Prepravu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strojov, náradia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a príslušenstva zabezpečuje nájomca na vlastné náklady, ak sa inač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zmluvne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nedohodne s prenajímateľom.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je povinný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prepravovaný predmet prenájmu a príslušenstvo zabezpečiť tak, aby nedošlo k strate,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poškodeniu alebo zničeniu.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III.             PRÁVA A POVINNOSTI NÁJOMCU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28600" indent="-228600">
              <a:buAutoNum type="arabicPeriod"/>
            </a:pPr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Nájomca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zodpovedá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za to, že prenajatý predmet prenájmu a príslušenstvo používa v súlade s účelom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ktorý je určený.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zodpovedá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za to, že prenajatý predmet prenájmu a príslušenstvo bude prevádzkované </a:t>
            </a:r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odbornou</a:t>
            </a:r>
          </a:p>
          <a:p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obsluhou a v zmysle návodu na obsluhu a údržbu, technických a bezpečnostných predpisov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( ktoré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sú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vždy priložene ku každému zapožičanému náradiu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 ), platných noriem, predpisov a zákonov na prevádzku.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si zabezpečuje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sám na svoje náklady: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- pohonné hmoty, resp. iný druh energie a mazadlá v zmysle technickej dokumentácie a návodu na obsluhu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- kvalifikovanú obsluhu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- revízie a kontroly (pri nájme nad 30 dní pokiaľ nie je dojednané inak)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- prepravu ( pokiaľ nie je dojednané inak )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zodpovedá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za dodržiavanie používania predpísaných ochranných prostriedkov obsluhy a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dodržiavanie príslušných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predpisov bezpečnosti a ochrany zdravia pri práci.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. Nájomca musí vykonávať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potrebné účinné opatrenia, aby nedošlo k poškodeniu, zničeniu alebo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odcudzeniu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prenajatého predmetu prenájmu a príslušenstva.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je povinný umožniť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kontrolným orgánom prenajímateľa prístup k prenajatým veciam za účelom </a:t>
            </a:r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vykonania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kontroly.  Nájomca má právo zúčastniť sa kontroly.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je povinný priviesť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na vyzvanie predmet prenájmu a príslušenstvo do priestorov prenajímateľa </a:t>
            </a:r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technické prehliadky a revízie na vlastné náklady.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súhlasí s tým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, že prenajímateľ je oprávnený kedykoľvek vstúpiť do priestoru v ktorom predpokladá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že sa predmet zmluvy nachádza, prevziať si ho a to aj v jeho neprítomnosti, za predpokladu, že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nájomca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nedodržiava podmienky zmluvy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Strana 1 z 3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34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90500" y="2238375"/>
            <a:ext cx="6486525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znáša riziko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porúch, zničenia, straty alebo predčasného opotrebenia predmetu nájmu.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nie je oprávnený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bez predchádzajúceho písomného súhlasu prenajímateľa prenechať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predmet</a:t>
            </a: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nájmu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tretej osobe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alebo použiť predmet nájmu inak ako v súlade s dojednanými podmienkami tejto zmluvy.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je povinný bezodkladne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oznámiť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prenajímateľovi dôvod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nevrátenia zapožičaného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predmetu v </a:t>
            </a:r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dohodnutom termíne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a zabezpečiť, aby zapožičaný predmet bol vrátený v čom najkratšom čase. V prípade </a:t>
            </a:r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neoznámenia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dôvodu nevrátenia zapožičaného predmetu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do 24 hod.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od dohodnutého 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termínu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vrátenia bude </a:t>
            </a:r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považovane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, že zo strany nájomcu je úmysel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nevrátiť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zapožičaný predmet , alebo došlo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k strate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či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odcudzeniu </a:t>
            </a:r>
            <a:endParaRPr lang="sk-SK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zapožičaného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tovaru zo strany nájomcu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b="1" dirty="0"/>
              <a:t>IV.             PRÁVA A POVINNOSTI PRENAJÍMATEĽA</a:t>
            </a:r>
            <a:endParaRPr lang="sk-SK" sz="1000" dirty="0"/>
          </a:p>
          <a:p>
            <a:r>
              <a:rPr lang="sk-SK" sz="1000" dirty="0"/>
              <a:t> 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Prenajímateľ má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okrem iných práv vymedzených zmluvou a všeobecnými podmienkami i právo kontrolovať: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- odbornú spôsobilosť obsluhy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- dodržiavanie zásad na obsluhu a údržbu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- technický stav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Prenajímateľ oboznámi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minimálne 7 dní pred vykonaním technickej prehliadky, revízie nájomcovi, že je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povinný priviesť predmet prenájmu a príslušenstvo do priestorov prenajímateľa. Náklady znáša nájomca.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V.                POŠKODENIE, PORUCHY, HAVÁRIE A S TÝM SPOJENÉ SANKCIE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musí ihneď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telefonicky alebo písomne ohlásiť prenajímateľovi každú poruchu alebo haváriu na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telefóne číslo </a:t>
            </a:r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0910 611 934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Oznámenie musí obsahovať – miesto kde sa nástroj nachádza, termín vzniku poruchy na náradí a jej stručný popis.</a:t>
            </a:r>
          </a:p>
          <a:p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Krádež , stratu predmetu nájmu nahlásiť bezodkladne miestnemu oddeleniu polície</a:t>
            </a:r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, ihneď 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informovať prenajímateľa a prenajímateľovi doručiť písomné potvrdenie polície o oznámení tejto skutočnosti.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2. V prípade nejasnosti príčiny vyradenia stroja z prevádzky z titulu poškodenia, porúch alebo havárie,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preskúma prenajímateľ okolnosti a mieru zavinenia a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je povinný umožniť prenajímateľovi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toto preskúmanie a poskytnúť mu maximálnu súčinnosť a pravdivé informácie. V sporných prípadoch objedná prenajímateľ vyhotovenie znaleckého posudku na náklady nájomcu. Na základe zistených skutočností vyhotoví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prenajímateľ zápis.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Prenajímateľ až do skončenia sporu neprevezme predmet prenájmu a príslušenstvo, takže nájomca je povinný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hradiť nájomné.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3. V prípade poškodenia, poruchy alebo havárie prenajatých zariadení a príslušenstva, ktoré boli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zavinené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nájomcom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, tento hradí všetky náklady vzniknuté z odstránenia poruchy alebo poškodenia.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4. Poškodenie, poruchu, haváriu, nevrátenie, stratu alebo odcudzenie, ktoré z viny nájomcu vyradí zariadenie úplne z prevádzky,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bude prenajímateľ požadovať zakúpenie druhého zariadenia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alebo zaplatenie nákladov spojených so zakúpením.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Zároveň bude hradiť dohodnuté nájomné až do času, kedy bude k dispozícii nové zariadenie.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musí uhradiť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všetky nároky uplatňované proti prenajímateľovi za škody na osobách a majetku,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ktoré boli zavinené strojmi, náradím a príslušenstva v dobe prenájmu.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nesmie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na zariadeniach a príslušenstve robiť žiadne zásahy, opravy alebo úpravy.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Prenajímateľ je oprávnený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uspokojiť svoje nároky podľa zmluvy a jej príloh v celom rozsahu z kaucie.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Nájomca má nárok na vrátenie kaucie len v prípade, že prenajímateľovi odovzdá predmet nájmu </a:t>
            </a:r>
            <a:r>
              <a:rPr lang="sk-SK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riadne a včas,</a:t>
            </a:r>
            <a:r>
              <a:rPr lang="sk-SK" sz="10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funkčný, v nepoškodenom stave a vrátane príslušenstva.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Strana 2 z 3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1316440" y="424711"/>
            <a:ext cx="469391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25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VŠEOBECNÉ PODMIENKY</a:t>
            </a:r>
          </a:p>
          <a:p>
            <a:pPr algn="ctr"/>
            <a:r>
              <a:rPr lang="sk-SK" sz="25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PRENÁJMU</a:t>
            </a:r>
            <a:endParaRPr lang="sk-SK" sz="25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35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90500" y="2238375"/>
            <a:ext cx="6486525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VI.             ZÁVEREČNÉ USTANOVENIA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Pri dlhodobom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prenájme sa nájomné účtuje za každý deň, pokiaľ nebude dohodnuté inak.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. Nájomné sa účtuje za sviatky, soboty, nedele, pokiaľ nebolo dohodnuté inak.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. Pri technických prehliadkach</a:t>
            </a:r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 a revíziách sa nájomné za príslušný deň neúčtuje, pokiaľ čistý čas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prehliadky alebo revízie presiahol 4 hodiny.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3. Pri prestojoch zapríčinených zlými poveternostnými podmienkami, vyššou mocou alebo pri nedostatočnom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využívaní predmetu prenájmu a príslušenstva sa neposkytuje zľava za prenájom.</a:t>
            </a:r>
          </a:p>
          <a:p>
            <a:r>
              <a:rPr lang="sk-SK" sz="10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V prípade, že nájomca použije predmet nájmu v rozpore s dojednaným účelom, s návodom na obsluhu, servisnými podmienkami alebo prenechá predmet nájmu bez predchádzajúceho písomného súhlasu prenajímateľa tretej osobe, prípadne ho použije v rozpore s podmienkami tejto zmluvy, je prenajímateľ oprávnený túto zmluvu okamžite zrušiť. Odstúpením od zmluvy nie je dotknutý nárok prenajímateľa na zaplatenie nájomného, ušlého zisku a náhradu škody.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</a:t>
            </a:r>
          </a:p>
          <a:p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PROSÍME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VÁS, ABY STE PO SKONČENÍ PRÁCE</a:t>
            </a:r>
            <a:b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NÁRADIE </a:t>
            </a:r>
            <a:r>
              <a:rPr lang="sk-SK" sz="1000" b="1" dirty="0">
                <a:latin typeface="Arial" panose="020B0604020202020204" pitchFamily="34" charset="0"/>
                <a:cs typeface="Arial" panose="020B0604020202020204" pitchFamily="34" charset="0"/>
              </a:rPr>
              <a:t>KVALITNE OČISTILI</a:t>
            </a:r>
          </a:p>
          <a:p>
            <a:r>
              <a:rPr lang="sk-SK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ĎAKUJEME</a:t>
            </a:r>
            <a:endParaRPr lang="sk-SK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sk-SK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OTVÁRACIE HODINY: Pondelok  –  Piatok od 7:00 do 15:00</a:t>
            </a:r>
          </a:p>
          <a:p>
            <a:r>
              <a:rPr lang="sk-SK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Sobota od 8:00 do 12:00</a:t>
            </a:r>
          </a:p>
          <a:p>
            <a:endParaRPr lang="sk-SK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endParaRPr lang="sk-SK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</a:t>
            </a:r>
          </a:p>
          <a:p>
            <a:endParaRPr lang="sk-SK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Strana 3 z 3</a:t>
            </a:r>
            <a:endParaRPr lang="sk-SK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1316440" y="424711"/>
            <a:ext cx="469391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25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VŠEOBECNÉ PODMIENKY</a:t>
            </a:r>
          </a:p>
          <a:p>
            <a:pPr algn="ctr"/>
            <a:r>
              <a:rPr lang="sk-SK" sz="25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PRENÁJMU</a:t>
            </a:r>
            <a:endParaRPr lang="sk-SK" sz="25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6817518"/>
            <a:ext cx="6629400" cy="2271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91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lastný návr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var vlnenia">
  <a:themeElements>
    <a:clrScheme name="Vlastná 1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FFF00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var vlneni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var vlneni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A4 (210 x 297 mm)</PresentationFormat>
  <Paragraphs>136</Paragraphs>
  <Slides>3</Slides>
  <Notes>3</Notes>
  <HiddenSlides>0</HiddenSlides>
  <MMClips>0</MMClips>
  <ScaleCrop>false</ScaleCrop>
  <HeadingPairs>
    <vt:vector size="4" baseType="variant">
      <vt:variant>
        <vt:lpstr>Motív</vt:lpstr>
      </vt:variant>
      <vt:variant>
        <vt:i4>2</vt:i4>
      </vt:variant>
      <vt:variant>
        <vt:lpstr>Nadpisy snímok</vt:lpstr>
      </vt:variant>
      <vt:variant>
        <vt:i4>3</vt:i4>
      </vt:variant>
    </vt:vector>
  </HeadingPairs>
  <TitlesOfParts>
    <vt:vector size="5" baseType="lpstr">
      <vt:lpstr>Vlastný návrh</vt:lpstr>
      <vt:lpstr>Tvar vlnenia</vt:lpstr>
      <vt:lpstr>Prezentácia programu PowerPoint</vt:lpstr>
      <vt:lpstr>Prezentácia programu PowerPoint</vt:lpstr>
      <vt:lpstr>Prezentácia programu PowerPoint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2014-12-15T08:43:13Z</dcterms:created>
  <dcterms:modified xsi:type="dcterms:W3CDTF">2020-06-08T21:05:13Z</dcterms:modified>
</cp:coreProperties>
</file>